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56" r:id="rId3"/>
    <p:sldId id="257" r:id="rId4"/>
    <p:sldId id="260" r:id="rId5"/>
    <p:sldId id="261" r:id="rId6"/>
    <p:sldId id="262" r:id="rId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pl-PL" smtClean="0"/>
              <a:t>Kliknij, aby edytować styl</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61341ED-5E65-494B-A085-CBEFA845D5BE}" type="datetimeFigureOut">
              <a:rPr lang="pl-PL" smtClean="0"/>
              <a:t>2012-01-14</a:t>
            </a:fld>
            <a:endParaRPr lang="pl-PL"/>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pl-PL"/>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D88F105-22F7-47DC-AC7C-6F05B212761C}" type="slidenum">
              <a:rPr lang="pl-PL" smtClean="0"/>
              <a:t>‹#›</a:t>
            </a:fld>
            <a:endParaRPr lang="pl-PL"/>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361341ED-5E65-494B-A085-CBEFA845D5BE}" type="datetimeFigureOut">
              <a:rPr lang="pl-PL" smtClean="0"/>
              <a:t>2012-01-14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D88F105-22F7-47DC-AC7C-6F05B212761C}"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pl-PL" smtClean="0"/>
              <a:t>Kliknij, aby edytować styl</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361341ED-5E65-494B-A085-CBEFA845D5BE}" type="datetimeFigureOut">
              <a:rPr lang="pl-PL" smtClean="0"/>
              <a:t>2012-01-14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D88F105-22F7-47DC-AC7C-6F05B212761C}"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361341ED-5E65-494B-A085-CBEFA845D5BE}" type="datetimeFigureOut">
              <a:rPr lang="pl-PL" smtClean="0"/>
              <a:t>2012-01-14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D88F105-22F7-47DC-AC7C-6F05B212761C}"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pl-PL" smtClean="0"/>
              <a:t>Kliknij, aby edytować styl</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361341ED-5E65-494B-A085-CBEFA845D5BE}" type="datetimeFigureOut">
              <a:rPr lang="pl-PL" smtClean="0"/>
              <a:t>2012-01-14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D88F105-22F7-47DC-AC7C-6F05B212761C}"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361341ED-5E65-494B-A085-CBEFA845D5BE}" type="datetimeFigureOut">
              <a:rPr lang="pl-PL" smtClean="0"/>
              <a:t>2012-01-14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D88F105-22F7-47DC-AC7C-6F05B212761C}" type="slidenum">
              <a:rPr lang="pl-PL" smtClean="0"/>
              <a:t>‹#›</a:t>
            </a:fld>
            <a:endParaRPr lang="pl-PL"/>
          </a:p>
        </p:txBody>
      </p:sp>
      <p:sp>
        <p:nvSpPr>
          <p:cNvPr id="9" name="Content Placeholder 8"/>
          <p:cNvSpPr>
            <a:spLocks noGrp="1"/>
          </p:cNvSpPr>
          <p:nvPr>
            <p:ph sz="quarter" idx="13"/>
          </p:nvPr>
        </p:nvSpPr>
        <p:spPr>
          <a:xfrm>
            <a:off x="1042416" y="2313432"/>
            <a:ext cx="3419856" cy="349300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361341ED-5E65-494B-A085-CBEFA845D5BE}" type="datetimeFigureOut">
              <a:rPr lang="pl-PL" smtClean="0"/>
              <a:t>2012-01-14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D88F105-22F7-47DC-AC7C-6F05B212761C}"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361341ED-5E65-494B-A085-CBEFA845D5BE}" type="datetimeFigureOut">
              <a:rPr lang="pl-PL" smtClean="0"/>
              <a:t>2012-01-14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D88F105-22F7-47DC-AC7C-6F05B212761C}"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341ED-5E65-494B-A085-CBEFA845D5BE}" type="datetimeFigureOut">
              <a:rPr lang="pl-PL" smtClean="0"/>
              <a:t>2012-01-14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D88F105-22F7-47DC-AC7C-6F05B212761C}"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61341ED-5E65-494B-A085-CBEFA845D5BE}" type="datetimeFigureOut">
              <a:rPr lang="pl-PL" smtClean="0"/>
              <a:t>2012-01-14</a:t>
            </a:fld>
            <a:endParaRPr lang="pl-PL"/>
          </a:p>
        </p:txBody>
      </p:sp>
      <p:sp>
        <p:nvSpPr>
          <p:cNvPr id="7" name="Slide Number Placeholder 6"/>
          <p:cNvSpPr>
            <a:spLocks noGrp="1"/>
          </p:cNvSpPr>
          <p:nvPr>
            <p:ph type="sldNum" sz="quarter" idx="12"/>
          </p:nvPr>
        </p:nvSpPr>
        <p:spPr/>
        <p:txBody>
          <a:bodyPr/>
          <a:lstStyle/>
          <a:p>
            <a:fld id="{1D88F105-22F7-47DC-AC7C-6F05B212761C}" type="slidenum">
              <a:rPr lang="pl-PL" smtClean="0"/>
              <a:t>‹#›</a:t>
            </a:fld>
            <a:endParaRPr lang="pl-PL"/>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pl-PL"/>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pl-PL" smtClean="0"/>
              <a:t>Kliknij, aby edytować styl</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pl-PL" smtClean="0"/>
              <a:t>Kliknij, aby edytować styl</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361341ED-5E65-494B-A085-CBEFA845D5BE}" type="datetimeFigureOut">
              <a:rPr lang="pl-PL" smtClean="0"/>
              <a:t>2012-01-14</a:t>
            </a:fld>
            <a:endParaRPr lang="pl-PL"/>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pl-PL"/>
          </a:p>
        </p:txBody>
      </p:sp>
      <p:sp>
        <p:nvSpPr>
          <p:cNvPr id="7" name="Slide Number Placeholder 6"/>
          <p:cNvSpPr>
            <a:spLocks noGrp="1"/>
          </p:cNvSpPr>
          <p:nvPr>
            <p:ph type="sldNum" sz="quarter" idx="12"/>
          </p:nvPr>
        </p:nvSpPr>
        <p:spPr/>
        <p:txBody>
          <a:bodyPr/>
          <a:lstStyle/>
          <a:p>
            <a:fld id="{1D88F105-22F7-47DC-AC7C-6F05B212761C}"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pl-PL" smtClean="0"/>
              <a:t>Kliknij, aby edytować styl</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61341ED-5E65-494B-A085-CBEFA845D5BE}" type="datetimeFigureOut">
              <a:rPr lang="pl-PL" smtClean="0"/>
              <a:t>2012-01-14</a:t>
            </a:fld>
            <a:endParaRPr lang="pl-PL"/>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pl-PL"/>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D88F105-22F7-47DC-AC7C-6F05B212761C}"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ytuł 1"/>
          <p:cNvSpPr>
            <a:spLocks noGrp="1"/>
          </p:cNvSpPr>
          <p:nvPr>
            <p:ph type="title"/>
          </p:nvPr>
        </p:nvSpPr>
        <p:spPr>
          <a:xfrm>
            <a:off x="1059628" y="692696"/>
            <a:ext cx="7024744" cy="1143000"/>
          </a:xfrm>
        </p:spPr>
        <p:txBody>
          <a:bodyPr>
            <a:normAutofit fontScale="90000"/>
          </a:bodyPr>
          <a:lstStyle/>
          <a:p>
            <a:r>
              <a:rPr lang="pl-PL" dirty="0" smtClean="0">
                <a:solidFill>
                  <a:schemeClr val="accent1">
                    <a:lumMod val="50000"/>
                  </a:schemeClr>
                </a:solidFill>
                <a:latin typeface="Berlin Sans FB" pitchFamily="34" charset="0"/>
                <a:cs typeface="Aparajita" pitchFamily="34" charset="0"/>
              </a:rPr>
              <a:t>Obszar Natura 2000 Skarbem </a:t>
            </a:r>
            <a:r>
              <a:rPr lang="pl-PL" dirty="0">
                <a:solidFill>
                  <a:schemeClr val="accent1">
                    <a:lumMod val="50000"/>
                  </a:schemeClr>
                </a:solidFill>
                <a:latin typeface="Berlin Sans FB" pitchFamily="34" charset="0"/>
                <a:cs typeface="Aparajita" pitchFamily="34" charset="0"/>
              </a:rPr>
              <a:t>R</a:t>
            </a:r>
            <a:r>
              <a:rPr lang="pl-PL" dirty="0" smtClean="0">
                <a:solidFill>
                  <a:schemeClr val="accent1">
                    <a:lumMod val="50000"/>
                  </a:schemeClr>
                </a:solidFill>
                <a:latin typeface="Berlin Sans FB" pitchFamily="34" charset="0"/>
                <a:cs typeface="Aparajita" pitchFamily="34" charset="0"/>
              </a:rPr>
              <a:t>egionu </a:t>
            </a:r>
            <a:endParaRPr lang="pl-PL" dirty="0">
              <a:solidFill>
                <a:schemeClr val="accent1">
                  <a:lumMod val="50000"/>
                </a:schemeClr>
              </a:solidFill>
              <a:latin typeface="Berlin Sans FB" pitchFamily="34" charset="0"/>
              <a:cs typeface="Aparajita" pitchFamily="34" charset="0"/>
            </a:endParaRPr>
          </a:p>
        </p:txBody>
      </p:sp>
      <p:sp>
        <p:nvSpPr>
          <p:cNvPr id="3" name="Symbol zastępczy zawartości 2"/>
          <p:cNvSpPr>
            <a:spLocks noGrp="1"/>
          </p:cNvSpPr>
          <p:nvPr>
            <p:ph idx="1"/>
          </p:nvPr>
        </p:nvSpPr>
        <p:spPr>
          <a:xfrm>
            <a:off x="-36511" y="4221088"/>
            <a:ext cx="6624736" cy="2636912"/>
          </a:xfrm>
        </p:spPr>
        <p:txBody>
          <a:bodyPr>
            <a:normAutofit/>
          </a:bodyPr>
          <a:lstStyle/>
          <a:p>
            <a:r>
              <a:rPr lang="pl-PL" sz="1800" dirty="0">
                <a:solidFill>
                  <a:schemeClr val="accent1">
                    <a:lumMod val="50000"/>
                  </a:schemeClr>
                </a:solidFill>
                <a:latin typeface="Berlin Sans FB Demi" pitchFamily="34" charset="0"/>
                <a:cs typeface="Aharoni" pitchFamily="2" charset="-79"/>
              </a:rPr>
              <a:t>Natura 2000 </a:t>
            </a:r>
            <a:r>
              <a:rPr lang="pl-PL" sz="1400" b="1" dirty="0">
                <a:latin typeface="+mj-lt"/>
              </a:rPr>
              <a:t>– </a:t>
            </a:r>
            <a:r>
              <a:rPr lang="pl-PL" sz="1400" b="1" dirty="0">
                <a:solidFill>
                  <a:schemeClr val="tx1"/>
                </a:solidFill>
                <a:latin typeface="+mj-lt"/>
              </a:rPr>
              <a:t>program utworzenia w krajach Unii Europejskiej wspólnego systemu (sieci) obszarów objętych ochroną przyrody. Podstawą dla tego programu są dwie unijne dyrektywy: Dyrektywa Ptasia i Dyrektywa Siedliskowa .</a:t>
            </a:r>
            <a:r>
              <a:rPr lang="pl-PL" sz="1400" b="1" dirty="0" smtClean="0">
                <a:solidFill>
                  <a:schemeClr val="tx1"/>
                </a:solidFill>
                <a:latin typeface="+mj-lt"/>
              </a:rPr>
              <a:t>Celem </a:t>
            </a:r>
            <a:r>
              <a:rPr lang="pl-PL" sz="1400" b="1" dirty="0">
                <a:solidFill>
                  <a:schemeClr val="tx1"/>
                </a:solidFill>
                <a:latin typeface="+mj-lt"/>
              </a:rPr>
              <a:t>programu jest zachowanie określonych typów siedlisk przyrodniczych oraz gatunków, które uważa się za cenne i zagrożone w skali całej Europy. </a:t>
            </a:r>
            <a:r>
              <a:rPr lang="pl-PL" sz="1400" b="1" dirty="0" smtClean="0">
                <a:solidFill>
                  <a:schemeClr val="tx1"/>
                </a:solidFill>
                <a:latin typeface="+mj-lt"/>
              </a:rPr>
              <a:t>Poszczególne </a:t>
            </a:r>
            <a:r>
              <a:rPr lang="pl-PL" sz="1400" b="1" dirty="0">
                <a:solidFill>
                  <a:schemeClr val="tx1"/>
                </a:solidFill>
                <a:latin typeface="+mj-lt"/>
              </a:rPr>
              <a:t>kraje </a:t>
            </a:r>
            <a:r>
              <a:rPr lang="pl-PL" sz="1400" b="1" dirty="0" smtClean="0">
                <a:solidFill>
                  <a:schemeClr val="tx1"/>
                </a:solidFill>
                <a:latin typeface="+mj-lt"/>
              </a:rPr>
              <a:t>członkowskie, również Polska </a:t>
            </a:r>
            <a:r>
              <a:rPr lang="pl-PL" sz="1400" b="1" dirty="0">
                <a:solidFill>
                  <a:schemeClr val="tx1"/>
                </a:solidFill>
                <a:latin typeface="+mj-lt"/>
              </a:rPr>
              <a:t>są zobowiązane do zachowania na obszarach wchodzących w skład sieci Natura 2000 walorów chronionych w stanie nie pogorszonym, co wcale </a:t>
            </a:r>
            <a:r>
              <a:rPr lang="pl-PL" sz="1800" b="1" dirty="0">
                <a:solidFill>
                  <a:schemeClr val="tx1"/>
                </a:solidFill>
                <a:latin typeface="+mj-lt"/>
              </a:rPr>
              <a:t>nie musi wykluczać ich gospodarczego wykorzystania.</a:t>
            </a:r>
          </a:p>
          <a:p>
            <a:endParaRPr lang="pl-PL" sz="900" dirty="0"/>
          </a:p>
          <a:p>
            <a:endParaRPr lang="pl-PL" sz="900" dirty="0"/>
          </a:p>
        </p:txBody>
      </p:sp>
    </p:spTree>
    <p:extLst>
      <p:ext uri="{BB962C8B-B14F-4D97-AF65-F5344CB8AC3E}">
        <p14:creationId xmlns:p14="http://schemas.microsoft.com/office/powerpoint/2010/main" val="121762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31"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716016" y="44624"/>
            <a:ext cx="3385363" cy="1224136"/>
          </a:xfrm>
        </p:spPr>
        <p:txBody>
          <a:bodyPr>
            <a:normAutofit/>
          </a:bodyPr>
          <a:lstStyle/>
          <a:p>
            <a:r>
              <a:rPr lang="pl-PL" b="1" dirty="0" smtClean="0">
                <a:solidFill>
                  <a:schemeClr val="tx1"/>
                </a:solidFill>
                <a:latin typeface="Arabic Typesetting" pitchFamily="66" charset="-78"/>
                <a:cs typeface="Arabic Typesetting" pitchFamily="66" charset="-78"/>
              </a:rPr>
              <a:t>Bobolickie Jeziora</a:t>
            </a:r>
            <a:br>
              <a:rPr lang="pl-PL" b="1" dirty="0" smtClean="0">
                <a:solidFill>
                  <a:schemeClr val="tx1"/>
                </a:solidFill>
                <a:latin typeface="Arabic Typesetting" pitchFamily="66" charset="-78"/>
                <a:cs typeface="Arabic Typesetting" pitchFamily="66" charset="-78"/>
              </a:rPr>
            </a:br>
            <a:r>
              <a:rPr lang="pl-PL" b="1" dirty="0" err="1" smtClean="0">
                <a:solidFill>
                  <a:schemeClr val="tx1"/>
                </a:solidFill>
                <a:latin typeface="Arabic Typesetting" pitchFamily="66" charset="-78"/>
                <a:cs typeface="Arabic Typesetting" pitchFamily="66" charset="-78"/>
              </a:rPr>
              <a:t>Lobeliowe</a:t>
            </a:r>
            <a:r>
              <a:rPr lang="pl-PL" b="1" dirty="0" smtClean="0">
                <a:solidFill>
                  <a:schemeClr val="tx1"/>
                </a:solidFill>
                <a:latin typeface="Arabic Typesetting" pitchFamily="66" charset="-78"/>
                <a:cs typeface="Arabic Typesetting" pitchFamily="66" charset="-78"/>
              </a:rPr>
              <a:t> </a:t>
            </a:r>
            <a:endParaRPr lang="pl-PL" b="1" dirty="0">
              <a:solidFill>
                <a:schemeClr val="tx1"/>
              </a:solidFill>
              <a:latin typeface="Arabic Typesetting" pitchFamily="66" charset="-78"/>
              <a:cs typeface="Arabic Typesetting" pitchFamily="66" charset="-78"/>
            </a:endParaRPr>
          </a:p>
        </p:txBody>
      </p:sp>
      <p:sp>
        <p:nvSpPr>
          <p:cNvPr id="3" name="Podtytuł 2"/>
          <p:cNvSpPr>
            <a:spLocks noGrp="1"/>
          </p:cNvSpPr>
          <p:nvPr>
            <p:ph type="subTitle" idx="1"/>
          </p:nvPr>
        </p:nvSpPr>
        <p:spPr>
          <a:xfrm>
            <a:off x="5120734" y="4365104"/>
            <a:ext cx="2430923" cy="1584176"/>
          </a:xfrm>
        </p:spPr>
        <p:txBody>
          <a:bodyPr>
            <a:normAutofit fontScale="47500" lnSpcReduction="20000"/>
          </a:bodyPr>
          <a:lstStyle/>
          <a:p>
            <a:r>
              <a:rPr lang="pl-PL" sz="1200" dirty="0"/>
              <a:t>Kod obszaru:</a:t>
            </a:r>
          </a:p>
          <a:p>
            <a:endParaRPr lang="pl-PL" sz="1200" dirty="0"/>
          </a:p>
          <a:p>
            <a:r>
              <a:rPr lang="pl-PL" sz="1200" dirty="0"/>
              <a:t>PLH320001</a:t>
            </a:r>
          </a:p>
          <a:p>
            <a:endParaRPr lang="pl-PL" sz="1200" dirty="0"/>
          </a:p>
          <a:p>
            <a:r>
              <a:rPr lang="pl-PL" sz="1200" dirty="0"/>
              <a:t>Forma ochrony w ramach sieci Natura 2000:</a:t>
            </a:r>
          </a:p>
          <a:p>
            <a:endParaRPr lang="pl-PL" sz="1200" dirty="0"/>
          </a:p>
          <a:p>
            <a:r>
              <a:rPr lang="pl-PL" sz="1200" dirty="0"/>
              <a:t>specjalny obszar ochrony siedlisk (Dyrektywa Siedliskowa)</a:t>
            </a:r>
          </a:p>
          <a:p>
            <a:endParaRPr lang="pl-PL" sz="1200" dirty="0"/>
          </a:p>
          <a:p>
            <a:r>
              <a:rPr lang="pl-PL" sz="1200" dirty="0"/>
              <a:t>Obszar biogeograficzny:</a:t>
            </a:r>
          </a:p>
          <a:p>
            <a:endParaRPr lang="pl-PL" sz="1200" dirty="0"/>
          </a:p>
          <a:p>
            <a:r>
              <a:rPr lang="pl-PL" sz="1200" dirty="0"/>
              <a:t>kontynentalny</a:t>
            </a:r>
          </a:p>
          <a:p>
            <a:endParaRPr lang="pl-PL" sz="1200" dirty="0"/>
          </a:p>
          <a:p>
            <a:r>
              <a:rPr lang="pl-PL" sz="1200" dirty="0"/>
              <a:t>Powierzchnia:</a:t>
            </a:r>
          </a:p>
          <a:p>
            <a:endParaRPr lang="pl-PL" sz="1200" dirty="0"/>
          </a:p>
          <a:p>
            <a:r>
              <a:rPr lang="pl-PL" sz="1200" dirty="0"/>
              <a:t>4759,3 ha </a:t>
            </a:r>
          </a:p>
          <a:p>
            <a:endParaRPr lang="pl-PL" sz="1200" dirty="0"/>
          </a:p>
          <a:p>
            <a:endParaRPr lang="pl-PL" sz="12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8640"/>
            <a:ext cx="4379979" cy="3284984"/>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356992"/>
            <a:ext cx="4373076" cy="3279807"/>
          </a:xfrm>
          <a:prstGeom prst="rect">
            <a:avLst/>
          </a:prstGeom>
        </p:spPr>
      </p:pic>
      <p:sp>
        <p:nvSpPr>
          <p:cNvPr id="6" name="pole tekstowe 5"/>
          <p:cNvSpPr txBox="1"/>
          <p:nvPr/>
        </p:nvSpPr>
        <p:spPr>
          <a:xfrm>
            <a:off x="4860032" y="1124744"/>
            <a:ext cx="2952328" cy="3000821"/>
          </a:xfrm>
          <a:prstGeom prst="rect">
            <a:avLst/>
          </a:prstGeom>
          <a:noFill/>
        </p:spPr>
        <p:txBody>
          <a:bodyPr wrap="square" rtlCol="0">
            <a:spAutoFit/>
          </a:bodyPr>
          <a:lstStyle/>
          <a:p>
            <a:r>
              <a:rPr lang="pl-PL" sz="1050" b="1" dirty="0" smtClean="0"/>
              <a:t>Ostoja leży na obszarze Pojezierza Bytowskiego, które charakteryzuje się niezwykle urozmaiconą rzeźbą terenu i dużą liczba zbiorników wodnych. Obok jezior rynnowych, znajdują się polodowcowe oczka wodne. Zbiorniki dystroficzne (np. jezioro Żubrowo) przeplatają się z mezotroficznym, eutroficznymi i jeziorami </a:t>
            </a:r>
            <a:r>
              <a:rPr lang="pl-PL" sz="1050" b="1" dirty="0" err="1" smtClean="0"/>
              <a:t>lobeliowymi</a:t>
            </a:r>
            <a:r>
              <a:rPr lang="pl-PL" sz="1050" b="1" dirty="0" smtClean="0"/>
              <a:t>. Główną osobliwością przyrodniczą ostoi jest jedno z największych zagęszczeń, tych ostatnich, w Polsce. Znajduje się tu 16 jezior m.in.: </a:t>
            </a:r>
            <a:r>
              <a:rPr lang="pl-PL" sz="1050" b="1" dirty="0" err="1" smtClean="0"/>
              <a:t>Chlewe</a:t>
            </a:r>
            <a:r>
              <a:rPr lang="pl-PL" sz="1050" b="1" dirty="0" smtClean="0"/>
              <a:t> Wielkie, Trzebień Średni, Kiełpino i Pniewo. Są to jeziora oligotroficzne. Stwierdzono w nich wiele cennych gatunków roślin reliktowych, m.in.: lobelia jeziorna, brzeżyca jednokwiatowa i poryblin jeziorny.</a:t>
            </a:r>
            <a:endParaRPr lang="pl-PL" sz="1050" b="1" dirty="0"/>
          </a:p>
        </p:txBody>
      </p:sp>
    </p:spTree>
    <p:extLst>
      <p:ext uri="{BB962C8B-B14F-4D97-AF65-F5344CB8AC3E}">
        <p14:creationId xmlns:p14="http://schemas.microsoft.com/office/powerpoint/2010/main" val="267360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6" dur="500"/>
                                        <p:tgtEl>
                                          <p:spTgt spid="6">
                                            <p:txEl>
                                              <p:pRg st="0" end="0"/>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8" dur="500"/>
                                        <p:tgtEl>
                                          <p:spTgt spid="3">
                                            <p:txEl>
                                              <p:pRg st="6" end="6"/>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1" dur="500"/>
                                        <p:tgtEl>
                                          <p:spTgt spid="3">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4" dur="500"/>
                                        <p:tgtEl>
                                          <p:spTgt spid="3">
                                            <p:txEl>
                                              <p:pRg st="10" end="10"/>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37" dur="500"/>
                                        <p:tgtEl>
                                          <p:spTgt spid="3">
                                            <p:txEl>
                                              <p:pRg st="12" end="12"/>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randombar(horizontal)">
                                      <p:cBhvr>
                                        <p:cTn id="4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17023" cy="6858000"/>
          </a:xfrm>
        </p:spPr>
      </p:pic>
      <p:sp>
        <p:nvSpPr>
          <p:cNvPr id="2" name="Tytuł 1"/>
          <p:cNvSpPr>
            <a:spLocks noGrp="1"/>
          </p:cNvSpPr>
          <p:nvPr>
            <p:ph type="title"/>
          </p:nvPr>
        </p:nvSpPr>
        <p:spPr>
          <a:xfrm>
            <a:off x="467544" y="1340768"/>
            <a:ext cx="8352928" cy="5400600"/>
          </a:xfrm>
        </p:spPr>
        <p:txBody>
          <a:bodyPr>
            <a:normAutofit/>
          </a:bodyPr>
          <a:lstStyle/>
          <a:p>
            <a:r>
              <a:rPr lang="pl-PL" sz="2000" dirty="0">
                <a:solidFill>
                  <a:schemeClr val="tx1"/>
                </a:solidFill>
              </a:rPr>
              <a:t>W czterech zbiornikach występuje </a:t>
            </a:r>
            <a:r>
              <a:rPr lang="pl-PL" sz="2000" b="1" dirty="0" err="1">
                <a:solidFill>
                  <a:schemeClr val="tx1"/>
                </a:solidFill>
              </a:rPr>
              <a:t>elisma</a:t>
            </a:r>
            <a:r>
              <a:rPr lang="pl-PL" sz="2000" b="1" dirty="0">
                <a:solidFill>
                  <a:schemeClr val="tx1"/>
                </a:solidFill>
              </a:rPr>
              <a:t> wodna </a:t>
            </a:r>
            <a:r>
              <a:rPr lang="pl-PL" sz="2000" dirty="0">
                <a:solidFill>
                  <a:schemeClr val="tx1"/>
                </a:solidFill>
              </a:rPr>
              <a:t>- roślina </a:t>
            </a:r>
            <a:r>
              <a:rPr lang="pl-PL" sz="2000" b="1" dirty="0">
                <a:solidFill>
                  <a:schemeClr val="tx1"/>
                </a:solidFill>
              </a:rPr>
              <a:t>zagrożona</a:t>
            </a:r>
            <a:r>
              <a:rPr lang="pl-PL" sz="2000" dirty="0">
                <a:solidFill>
                  <a:schemeClr val="tx1"/>
                </a:solidFill>
              </a:rPr>
              <a:t> w Polsce </a:t>
            </a:r>
            <a:r>
              <a:rPr lang="pl-PL" sz="2000" b="1" dirty="0">
                <a:solidFill>
                  <a:schemeClr val="tx1"/>
                </a:solidFill>
              </a:rPr>
              <a:t>wyginięciem</a:t>
            </a:r>
            <a:r>
              <a:rPr lang="pl-PL" sz="2000" dirty="0">
                <a:solidFill>
                  <a:schemeClr val="tx1"/>
                </a:solidFill>
              </a:rPr>
              <a:t>. Oprócz wymienionych jezior ważnymi siedliskami dla Europy są także </a:t>
            </a:r>
            <a:r>
              <a:rPr lang="pl-PL" sz="2000" b="1" dirty="0">
                <a:solidFill>
                  <a:schemeClr val="tx1"/>
                </a:solidFill>
              </a:rPr>
              <a:t>kwaśne buczyny</a:t>
            </a:r>
            <a:r>
              <a:rPr lang="pl-PL" sz="2000" dirty="0">
                <a:solidFill>
                  <a:schemeClr val="tx1"/>
                </a:solidFill>
              </a:rPr>
              <a:t>, które pokrywają prawie ½ terenu. Rezerwat Buczyna porastają bulki 120-150 letnie. Poza tym można tu spotkać torfowiska. Na szczególną uwagę zasługują </a:t>
            </a:r>
            <a:r>
              <a:rPr lang="pl-PL" sz="2000" b="1" dirty="0">
                <a:solidFill>
                  <a:schemeClr val="tx1"/>
                </a:solidFill>
              </a:rPr>
              <a:t>torfowiska wysokie</a:t>
            </a:r>
            <a:r>
              <a:rPr lang="pl-PL" sz="2000" dirty="0">
                <a:solidFill>
                  <a:schemeClr val="tx1"/>
                </a:solidFill>
              </a:rPr>
              <a:t>, należące do siedlisk przyrodniczych o </a:t>
            </a:r>
            <a:r>
              <a:rPr lang="pl-PL" sz="2000" b="1" dirty="0">
                <a:solidFill>
                  <a:schemeClr val="tx1"/>
                </a:solidFill>
              </a:rPr>
              <a:t>priorytetowym</a:t>
            </a:r>
            <a:r>
              <a:rPr lang="pl-PL" sz="2000" dirty="0">
                <a:solidFill>
                  <a:schemeClr val="tx1"/>
                </a:solidFill>
              </a:rPr>
              <a:t> znaczeniu dla Europy. Szczególnie interesujący jest kompleks torfowisk wysokich koło </a:t>
            </a:r>
            <a:r>
              <a:rPr lang="pl-PL" sz="2000" i="1" dirty="0">
                <a:solidFill>
                  <a:schemeClr val="tx1"/>
                </a:solidFill>
              </a:rPr>
              <a:t>Drzewian</a:t>
            </a:r>
            <a:r>
              <a:rPr lang="pl-PL" sz="2000" dirty="0">
                <a:solidFill>
                  <a:schemeClr val="tx1"/>
                </a:solidFill>
              </a:rPr>
              <a:t>, są to </a:t>
            </a:r>
            <a:r>
              <a:rPr lang="pl-PL" sz="2000" u="sng" dirty="0">
                <a:solidFill>
                  <a:schemeClr val="tx1"/>
                </a:solidFill>
              </a:rPr>
              <a:t>torfowiska żywe</a:t>
            </a:r>
            <a:r>
              <a:rPr lang="pl-PL" sz="2000" dirty="0">
                <a:solidFill>
                  <a:schemeClr val="tx1"/>
                </a:solidFill>
              </a:rPr>
              <a:t>. Niedaleko wsi Porost można obejrzeć specyficzne dla tego regionu </a:t>
            </a:r>
            <a:r>
              <a:rPr lang="pl-PL" sz="2000" b="1" dirty="0">
                <a:solidFill>
                  <a:schemeClr val="tx1"/>
                </a:solidFill>
              </a:rPr>
              <a:t>torfowiska kotłowe</a:t>
            </a:r>
            <a:r>
              <a:rPr lang="pl-PL" sz="2000" dirty="0">
                <a:solidFill>
                  <a:schemeClr val="tx1"/>
                </a:solidFill>
              </a:rPr>
              <a:t>. Ponadto obszar obejmuje </a:t>
            </a:r>
            <a:r>
              <a:rPr lang="pl-PL" sz="2000" b="1" dirty="0">
                <a:solidFill>
                  <a:schemeClr val="tx1"/>
                </a:solidFill>
              </a:rPr>
              <a:t>torfowiska mszarne</a:t>
            </a:r>
            <a:r>
              <a:rPr lang="pl-PL" sz="2000" dirty="0">
                <a:solidFill>
                  <a:schemeClr val="tx1"/>
                </a:solidFill>
              </a:rPr>
              <a:t> z </a:t>
            </a:r>
            <a:r>
              <a:rPr lang="pl-PL" sz="2000" b="1" dirty="0">
                <a:solidFill>
                  <a:schemeClr val="tx1"/>
                </a:solidFill>
              </a:rPr>
              <a:t>wrzoścem bagiennym</a:t>
            </a:r>
            <a:r>
              <a:rPr lang="pl-PL" sz="2000" dirty="0">
                <a:solidFill>
                  <a:schemeClr val="tx1"/>
                </a:solidFill>
              </a:rPr>
              <a:t>, </a:t>
            </a:r>
            <a:r>
              <a:rPr lang="pl-PL" sz="2000" b="1" dirty="0">
                <a:solidFill>
                  <a:schemeClr val="tx1"/>
                </a:solidFill>
              </a:rPr>
              <a:t>torfowiska przejściowe</a:t>
            </a:r>
            <a:r>
              <a:rPr lang="pl-PL" sz="2000" dirty="0">
                <a:solidFill>
                  <a:schemeClr val="tx1"/>
                </a:solidFill>
              </a:rPr>
              <a:t>, </a:t>
            </a:r>
            <a:r>
              <a:rPr lang="pl-PL" sz="2000" b="1" dirty="0">
                <a:solidFill>
                  <a:schemeClr val="tx1"/>
                </a:solidFill>
              </a:rPr>
              <a:t>brzeziny bagienne</a:t>
            </a:r>
            <a:r>
              <a:rPr lang="pl-PL" sz="2000" dirty="0">
                <a:solidFill>
                  <a:schemeClr val="tx1"/>
                </a:solidFill>
              </a:rPr>
              <a:t>, </a:t>
            </a:r>
            <a:r>
              <a:rPr lang="pl-PL" sz="2000" b="1" dirty="0">
                <a:solidFill>
                  <a:schemeClr val="tx1"/>
                </a:solidFill>
              </a:rPr>
              <a:t>suche wrzosowiska</a:t>
            </a:r>
            <a:r>
              <a:rPr lang="pl-PL" sz="2000" dirty="0">
                <a:solidFill>
                  <a:schemeClr val="tx1"/>
                </a:solidFill>
              </a:rPr>
              <a:t> oraz liczne </a:t>
            </a:r>
            <a:r>
              <a:rPr lang="pl-PL" sz="2000" u="sng" dirty="0">
                <a:solidFill>
                  <a:schemeClr val="tx1"/>
                </a:solidFill>
              </a:rPr>
              <a:t>torfowiska mszarne zdolne do regeneracji</a:t>
            </a:r>
            <a:r>
              <a:rPr lang="pl-PL" sz="2000" dirty="0">
                <a:solidFill>
                  <a:schemeClr val="tx1"/>
                </a:solidFill>
              </a:rPr>
              <a:t>. Podsumowując na tym obszarze mamy różnorodność siedlisk chronionych, ponieważ występuje ich tu aż </a:t>
            </a:r>
            <a:r>
              <a:rPr lang="pl-PL" sz="2000" b="1" i="1" u="sng" dirty="0">
                <a:solidFill>
                  <a:schemeClr val="tx1"/>
                </a:solidFill>
              </a:rPr>
              <a:t>15</a:t>
            </a:r>
            <a:r>
              <a:rPr lang="pl-PL" sz="2000" dirty="0">
                <a:solidFill>
                  <a:schemeClr val="tx1"/>
                </a:solidFill>
              </a:rPr>
              <a:t>.</a:t>
            </a:r>
            <a:br>
              <a:rPr lang="pl-PL" sz="2000" dirty="0">
                <a:solidFill>
                  <a:schemeClr val="tx1"/>
                </a:solidFill>
              </a:rPr>
            </a:br>
            <a:r>
              <a:rPr lang="pl-PL" sz="1200" dirty="0"/>
              <a:t/>
            </a:r>
            <a:br>
              <a:rPr lang="pl-PL" sz="1200" dirty="0"/>
            </a:br>
            <a:endParaRPr lang="pl-PL" sz="1200" dirty="0"/>
          </a:p>
        </p:txBody>
      </p:sp>
    </p:spTree>
    <p:extLst>
      <p:ext uri="{BB962C8B-B14F-4D97-AF65-F5344CB8AC3E}">
        <p14:creationId xmlns:p14="http://schemas.microsoft.com/office/powerpoint/2010/main" val="366451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26"/>
            <a:ext cx="9144000" cy="6984776"/>
          </a:xfrm>
        </p:spPr>
      </p:pic>
      <p:sp>
        <p:nvSpPr>
          <p:cNvPr id="2" name="Tytuł 1"/>
          <p:cNvSpPr>
            <a:spLocks noGrp="1"/>
          </p:cNvSpPr>
          <p:nvPr>
            <p:ph type="title"/>
          </p:nvPr>
        </p:nvSpPr>
        <p:spPr>
          <a:xfrm>
            <a:off x="251520" y="116632"/>
            <a:ext cx="8568952" cy="3600400"/>
          </a:xfrm>
        </p:spPr>
        <p:txBody>
          <a:bodyPr>
            <a:normAutofit/>
          </a:bodyPr>
          <a:lstStyle/>
          <a:p>
            <a:r>
              <a:rPr lang="pl-PL" sz="2700" dirty="0">
                <a:solidFill>
                  <a:schemeClr val="tx1">
                    <a:lumMod val="95000"/>
                    <a:lumOff val="5000"/>
                  </a:schemeClr>
                </a:solidFill>
                <a:latin typeface="Andalus" pitchFamily="18" charset="-78"/>
                <a:cs typeface="Andalus" pitchFamily="18" charset="-78"/>
              </a:rPr>
              <a:t>Ostoja usytuowana jest pomiędzy dwoma miejscowościami leżącymi na trasie z Koszalina do Bydgoszczy - </a:t>
            </a:r>
            <a:r>
              <a:rPr lang="pl-PL" sz="2700" i="1" u="sng" dirty="0">
                <a:solidFill>
                  <a:schemeClr val="tx1">
                    <a:lumMod val="95000"/>
                    <a:lumOff val="5000"/>
                  </a:schemeClr>
                </a:solidFill>
                <a:latin typeface="Andalus" pitchFamily="18" charset="-78"/>
                <a:cs typeface="Andalus" pitchFamily="18" charset="-78"/>
              </a:rPr>
              <a:t>Bobolice</a:t>
            </a:r>
            <a:r>
              <a:rPr lang="pl-PL" sz="2700" dirty="0">
                <a:solidFill>
                  <a:schemeClr val="tx1">
                    <a:lumMod val="95000"/>
                    <a:lumOff val="5000"/>
                  </a:schemeClr>
                </a:solidFill>
                <a:latin typeface="Andalus" pitchFamily="18" charset="-78"/>
                <a:cs typeface="Andalus" pitchFamily="18" charset="-78"/>
              </a:rPr>
              <a:t> i </a:t>
            </a:r>
            <a:r>
              <a:rPr lang="pl-PL" sz="2700" i="1" dirty="0">
                <a:solidFill>
                  <a:schemeClr val="tx1">
                    <a:lumMod val="95000"/>
                    <a:lumOff val="5000"/>
                  </a:schemeClr>
                </a:solidFill>
                <a:latin typeface="Andalus" pitchFamily="18" charset="-78"/>
                <a:cs typeface="Andalus" pitchFamily="18" charset="-78"/>
              </a:rPr>
              <a:t>Biały Bór</a:t>
            </a:r>
            <a:r>
              <a:rPr lang="pl-PL" sz="2700" dirty="0">
                <a:solidFill>
                  <a:schemeClr val="tx1">
                    <a:lumMod val="95000"/>
                    <a:lumOff val="5000"/>
                  </a:schemeClr>
                </a:solidFill>
                <a:latin typeface="Andalus" pitchFamily="18" charset="-78"/>
                <a:cs typeface="Andalus" pitchFamily="18" charset="-78"/>
              </a:rPr>
              <a:t>. Do centrum ostoi z Bobolic dotrzemy, jadąc samochodem drogą 25, w stronę Białego Boru. </a:t>
            </a:r>
            <a:r>
              <a:rPr lang="pl-PL" sz="2700" dirty="0" smtClean="0">
                <a:solidFill>
                  <a:schemeClr val="tx1">
                    <a:lumMod val="95000"/>
                    <a:lumOff val="5000"/>
                  </a:schemeClr>
                </a:solidFill>
                <a:latin typeface="Andalus" pitchFamily="18" charset="-78"/>
                <a:cs typeface="Andalus" pitchFamily="18" charset="-78"/>
              </a:rPr>
              <a:t>Główna </a:t>
            </a:r>
            <a:r>
              <a:rPr lang="pl-PL" sz="2700" dirty="0">
                <a:solidFill>
                  <a:schemeClr val="tx1">
                    <a:lumMod val="95000"/>
                    <a:lumOff val="5000"/>
                  </a:schemeClr>
                </a:solidFill>
                <a:latin typeface="Andalus" pitchFamily="18" charset="-78"/>
                <a:cs typeface="Andalus" pitchFamily="18" charset="-78"/>
              </a:rPr>
              <a:t>baza noclegowa i gastronomiczna znajduje się w Bobolicach i Białym Borze, gdzie można skorzystać głównie z </a:t>
            </a:r>
            <a:r>
              <a:rPr lang="pl-PL" sz="2700" i="1" dirty="0">
                <a:solidFill>
                  <a:schemeClr val="tx1">
                    <a:lumMod val="95000"/>
                    <a:lumOff val="5000"/>
                  </a:schemeClr>
                </a:solidFill>
                <a:latin typeface="Andalus" pitchFamily="18" charset="-78"/>
                <a:cs typeface="Andalus" pitchFamily="18" charset="-78"/>
              </a:rPr>
              <a:t>gospodarstw agroturystycznych </a:t>
            </a:r>
            <a:r>
              <a:rPr lang="pl-PL" sz="2700" dirty="0">
                <a:solidFill>
                  <a:schemeClr val="tx1">
                    <a:lumMod val="95000"/>
                    <a:lumOff val="5000"/>
                  </a:schemeClr>
                </a:solidFill>
                <a:latin typeface="Andalus" pitchFamily="18" charset="-78"/>
                <a:cs typeface="Andalus" pitchFamily="18" charset="-78"/>
              </a:rPr>
              <a:t>i domków </a:t>
            </a:r>
            <a:r>
              <a:rPr lang="pl-PL" sz="2700" dirty="0" smtClean="0">
                <a:solidFill>
                  <a:schemeClr val="tx1">
                    <a:lumMod val="95000"/>
                    <a:lumOff val="5000"/>
                  </a:schemeClr>
                </a:solidFill>
                <a:latin typeface="Andalus" pitchFamily="18" charset="-78"/>
                <a:cs typeface="Andalus" pitchFamily="18" charset="-78"/>
              </a:rPr>
              <a:t>letniskowych..</a:t>
            </a:r>
            <a:r>
              <a:rPr lang="pl-PL" sz="1100" dirty="0"/>
              <a:t/>
            </a:r>
            <a:br>
              <a:rPr lang="pl-PL" sz="1100" dirty="0"/>
            </a:br>
            <a:r>
              <a:rPr lang="pl-PL" sz="1100" dirty="0"/>
              <a:t/>
            </a:r>
            <a:br>
              <a:rPr lang="pl-PL" sz="1100" dirty="0"/>
            </a:br>
            <a:endParaRPr lang="pl-PL" sz="1100" dirty="0"/>
          </a:p>
        </p:txBody>
      </p:sp>
    </p:spTree>
    <p:extLst>
      <p:ext uri="{BB962C8B-B14F-4D97-AF65-F5344CB8AC3E}">
        <p14:creationId xmlns:p14="http://schemas.microsoft.com/office/powerpoint/2010/main" val="57816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2" name="Tytuł 1"/>
          <p:cNvSpPr>
            <a:spLocks noGrp="1"/>
          </p:cNvSpPr>
          <p:nvPr>
            <p:ph type="title"/>
          </p:nvPr>
        </p:nvSpPr>
        <p:spPr>
          <a:xfrm>
            <a:off x="107504" y="3356992"/>
            <a:ext cx="4896544" cy="3384376"/>
          </a:xfrm>
        </p:spPr>
        <p:txBody>
          <a:bodyPr>
            <a:normAutofit fontScale="90000"/>
          </a:bodyPr>
          <a:lstStyle/>
          <a:p>
            <a:r>
              <a:rPr lang="pl-PL" sz="1900" dirty="0" smtClean="0">
                <a:solidFill>
                  <a:schemeClr val="tx1"/>
                </a:solidFill>
                <a:latin typeface="Berlin Sans FB" pitchFamily="34" charset="0"/>
              </a:rPr>
              <a:t>Zagrożenia:</a:t>
            </a:r>
            <a:r>
              <a:rPr lang="pl-PL" sz="1600" dirty="0">
                <a:solidFill>
                  <a:schemeClr val="tx1"/>
                </a:solidFill>
                <a:latin typeface="Berlin Sans FB" pitchFamily="34" charset="0"/>
              </a:rPr>
              <a:t/>
            </a:r>
            <a:br>
              <a:rPr lang="pl-PL" sz="1600" dirty="0">
                <a:solidFill>
                  <a:schemeClr val="tx1"/>
                </a:solidFill>
                <a:latin typeface="Berlin Sans FB" pitchFamily="34" charset="0"/>
              </a:rPr>
            </a:br>
            <a:r>
              <a:rPr lang="pl-PL" sz="1600" dirty="0">
                <a:solidFill>
                  <a:schemeClr val="tx1"/>
                </a:solidFill>
                <a:latin typeface="Berlin Sans FB" pitchFamily="34" charset="0"/>
              </a:rPr>
              <a:t/>
            </a:r>
            <a:br>
              <a:rPr lang="pl-PL" sz="1600" dirty="0">
                <a:solidFill>
                  <a:schemeClr val="tx1"/>
                </a:solidFill>
                <a:latin typeface="Berlin Sans FB" pitchFamily="34" charset="0"/>
              </a:rPr>
            </a:br>
            <a:r>
              <a:rPr lang="pl-PL" sz="1600" dirty="0">
                <a:solidFill>
                  <a:schemeClr val="tx1"/>
                </a:solidFill>
                <a:latin typeface="Berlin Sans FB" pitchFamily="34" charset="0"/>
              </a:rPr>
              <a:t>Do głównych zagrożeń obszaru należy: </a:t>
            </a:r>
            <a:r>
              <a:rPr lang="pl-PL" sz="1600" u="sng" dirty="0">
                <a:solidFill>
                  <a:schemeClr val="tx1"/>
                </a:solidFill>
                <a:latin typeface="Berlin Sans FB" pitchFamily="34" charset="0"/>
              </a:rPr>
              <a:t>eutrofizacja zbiorników </a:t>
            </a:r>
            <a:r>
              <a:rPr lang="pl-PL" sz="1600" u="sng" dirty="0" err="1">
                <a:solidFill>
                  <a:schemeClr val="tx1"/>
                </a:solidFill>
                <a:latin typeface="Berlin Sans FB" pitchFamily="34" charset="0"/>
              </a:rPr>
              <a:t>lobeliowych</a:t>
            </a:r>
            <a:r>
              <a:rPr lang="pl-PL" sz="1600" dirty="0">
                <a:solidFill>
                  <a:schemeClr val="tx1"/>
                </a:solidFill>
                <a:latin typeface="Berlin Sans FB" pitchFamily="34" charset="0"/>
              </a:rPr>
              <a:t> wywołana dopływem biogenów z zagospodarowania turystycznego jeziora oraz z okolicznych pól; </a:t>
            </a:r>
            <a:r>
              <a:rPr lang="pl-PL" sz="1600" dirty="0" err="1" smtClean="0">
                <a:solidFill>
                  <a:schemeClr val="tx1"/>
                </a:solidFill>
                <a:latin typeface="Berlin Sans FB" pitchFamily="34" charset="0"/>
              </a:rPr>
              <a:t>humizacja</a:t>
            </a:r>
            <a:r>
              <a:rPr lang="pl-PL" sz="1600" dirty="0" smtClean="0">
                <a:solidFill>
                  <a:schemeClr val="tx1"/>
                </a:solidFill>
                <a:latin typeface="Berlin Sans FB" pitchFamily="34" charset="0"/>
              </a:rPr>
              <a:t> </a:t>
            </a:r>
            <a:r>
              <a:rPr lang="pl-PL" sz="1600" dirty="0">
                <a:solidFill>
                  <a:schemeClr val="tx1"/>
                </a:solidFill>
                <a:latin typeface="Berlin Sans FB" pitchFamily="34" charset="0"/>
              </a:rPr>
              <a:t>zbiorników </a:t>
            </a:r>
            <a:r>
              <a:rPr lang="pl-PL" sz="1600" dirty="0" err="1">
                <a:solidFill>
                  <a:schemeClr val="tx1"/>
                </a:solidFill>
                <a:latin typeface="Berlin Sans FB" pitchFamily="34" charset="0"/>
              </a:rPr>
              <a:t>lobeliowych</a:t>
            </a:r>
            <a:r>
              <a:rPr lang="pl-PL" sz="1600" dirty="0">
                <a:solidFill>
                  <a:schemeClr val="tx1"/>
                </a:solidFill>
                <a:latin typeface="Berlin Sans FB" pitchFamily="34" charset="0"/>
              </a:rPr>
              <a:t> poprzez dostawanie się do jezior związków humusowych z odwadnianych torfowisk; funkcjonowanie starego systemu melioracyjnego, za pomocą którego wciąż odwadnianych jest wiele mokradeł; próby zarybiania, niewłaściwa gospodarka wodno-ściekowa w miejscach wypoczynkowych, szczególnie nad jeziorami </a:t>
            </a:r>
            <a:r>
              <a:rPr lang="pl-PL" sz="1600" dirty="0" err="1">
                <a:solidFill>
                  <a:schemeClr val="tx1"/>
                </a:solidFill>
                <a:latin typeface="Berlin Sans FB" pitchFamily="34" charset="0"/>
              </a:rPr>
              <a:t>Chlewe</a:t>
            </a:r>
            <a:r>
              <a:rPr lang="pl-PL" sz="1600" dirty="0">
                <a:solidFill>
                  <a:schemeClr val="tx1"/>
                </a:solidFill>
                <a:latin typeface="Berlin Sans FB" pitchFamily="34" charset="0"/>
              </a:rPr>
              <a:t> Wielkie i Pniewo.</a:t>
            </a:r>
            <a:r>
              <a:rPr lang="pl-PL" sz="1600" dirty="0">
                <a:latin typeface="Berlin Sans FB" pitchFamily="34" charset="0"/>
              </a:rPr>
              <a:t/>
            </a:r>
            <a:br>
              <a:rPr lang="pl-PL" sz="1600" dirty="0">
                <a:latin typeface="Berlin Sans FB" pitchFamily="34" charset="0"/>
              </a:rPr>
            </a:br>
            <a:r>
              <a:rPr lang="pl-PL" sz="1600" dirty="0"/>
              <a:t/>
            </a:r>
            <a:br>
              <a:rPr lang="pl-PL" sz="1600" dirty="0"/>
            </a:br>
            <a:endParaRPr lang="pl-PL" sz="1600" dirty="0"/>
          </a:p>
        </p:txBody>
      </p:sp>
    </p:spTree>
    <p:extLst>
      <p:ext uri="{BB962C8B-B14F-4D97-AF65-F5344CB8AC3E}">
        <p14:creationId xmlns:p14="http://schemas.microsoft.com/office/powerpoint/2010/main" val="63337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1027664"/>
            <a:ext cx="7312658" cy="1143000"/>
          </a:xfrm>
        </p:spPr>
        <p:txBody>
          <a:bodyPr>
            <a:normAutofit/>
          </a:bodyPr>
          <a:lstStyle/>
          <a:p>
            <a:r>
              <a:rPr lang="pl-PL" sz="1600" b="1" dirty="0" smtClean="0">
                <a:solidFill>
                  <a:schemeClr val="tx1"/>
                </a:solidFill>
              </a:rPr>
              <a:t>Ewa  </a:t>
            </a:r>
            <a:r>
              <a:rPr lang="pl-PL" sz="1600" b="1" dirty="0" err="1" smtClean="0">
                <a:solidFill>
                  <a:schemeClr val="tx1"/>
                </a:solidFill>
              </a:rPr>
              <a:t>Redzimska</a:t>
            </a:r>
            <a:r>
              <a:rPr lang="pl-PL" sz="1600" b="1" dirty="0" smtClean="0">
                <a:solidFill>
                  <a:schemeClr val="tx1"/>
                </a:solidFill>
              </a:rPr>
              <a:t>    klasa III C Gimnazjum imienia Agaty Mróz – Olszewskiej w Bobolicach  w Prezentacji wykorzystano zdjęcia za zgodą autora –</a:t>
            </a:r>
            <a:r>
              <a:rPr lang="pl-PL" sz="1600" b="1" dirty="0" err="1" smtClean="0">
                <a:solidFill>
                  <a:schemeClr val="tx1"/>
                </a:solidFill>
              </a:rPr>
              <a:t>J.Koczkodaj</a:t>
            </a:r>
            <a:r>
              <a:rPr lang="pl-PL" sz="1600" b="1" dirty="0" smtClean="0">
                <a:solidFill>
                  <a:schemeClr val="tx1"/>
                </a:solidFill>
              </a:rPr>
              <a:t> (Prezes Towarzystwa </a:t>
            </a:r>
            <a:r>
              <a:rPr lang="pl-PL" sz="1600" b="1" dirty="0" err="1" smtClean="0">
                <a:solidFill>
                  <a:schemeClr val="tx1"/>
                </a:solidFill>
              </a:rPr>
              <a:t>Ekologiczo</a:t>
            </a:r>
            <a:r>
              <a:rPr lang="pl-PL" sz="1600" b="1" dirty="0" smtClean="0">
                <a:solidFill>
                  <a:schemeClr val="tx1"/>
                </a:solidFill>
              </a:rPr>
              <a:t>-Kulturalnego w Bobolicach</a:t>
            </a:r>
            <a:endParaRPr lang="pl-PL" sz="1600" b="1" dirty="0">
              <a:solidFill>
                <a:schemeClr val="tx1"/>
              </a:solidFill>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224844"/>
            <a:ext cx="6516216" cy="3888432"/>
          </a:xfrm>
          <a:prstGeom prst="rect">
            <a:avLst/>
          </a:prstGeom>
        </p:spPr>
      </p:pic>
      <p:sp>
        <p:nvSpPr>
          <p:cNvPr id="5" name="pole tekstowe 4"/>
          <p:cNvSpPr txBox="1"/>
          <p:nvPr/>
        </p:nvSpPr>
        <p:spPr>
          <a:xfrm>
            <a:off x="5672848" y="116632"/>
            <a:ext cx="1475664" cy="400110"/>
          </a:xfrm>
          <a:prstGeom prst="rect">
            <a:avLst/>
          </a:prstGeom>
          <a:noFill/>
        </p:spPr>
        <p:txBody>
          <a:bodyPr wrap="square" rtlCol="0">
            <a:spAutoFit/>
          </a:bodyPr>
          <a:lstStyle/>
          <a:p>
            <a:r>
              <a:rPr lang="pl-PL" sz="2000" b="1" dirty="0" smtClean="0">
                <a:effectLst>
                  <a:outerShdw blurRad="38100" dist="38100" dir="2700000" algn="tl">
                    <a:srgbClr val="000000">
                      <a:alpha val="43137"/>
                    </a:srgbClr>
                  </a:outerShdw>
                </a:effectLst>
                <a:latin typeface="Algerian" pitchFamily="82" charset="0"/>
              </a:rPr>
              <a:t>Autor:</a:t>
            </a:r>
            <a:endParaRPr lang="pl-PL" sz="2000" b="1" dirty="0">
              <a:effectLst>
                <a:outerShdw blurRad="38100" dist="38100" dir="2700000" algn="tl">
                  <a:srgbClr val="000000">
                    <a:alpha val="43137"/>
                  </a:srgbClr>
                </a:outerShdw>
              </a:effectLst>
              <a:latin typeface="Algerian" pitchFamily="82" charset="0"/>
            </a:endParaRPr>
          </a:p>
        </p:txBody>
      </p:sp>
    </p:spTree>
    <p:extLst>
      <p:ext uri="{BB962C8B-B14F-4D97-AF65-F5344CB8AC3E}">
        <p14:creationId xmlns:p14="http://schemas.microsoft.com/office/powerpoint/2010/main" val="389687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1500"/>
                                        <p:tgtEl>
                                          <p:spTgt spid="5">
                                            <p:txEl>
                                              <p:pRg st="0" end="0"/>
                                            </p:txEl>
                                          </p:spTgt>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87</TotalTime>
  <Words>453</Words>
  <Application>Microsoft Office PowerPoint</Application>
  <PresentationFormat>Pokaz na ekranie (4:3)</PresentationFormat>
  <Paragraphs>24</Paragraphs>
  <Slides>6</Slides>
  <Notes>0</Notes>
  <HiddenSlides>0</HiddenSlides>
  <MMClips>0</MMClips>
  <ScaleCrop>false</ScaleCrop>
  <HeadingPairs>
    <vt:vector size="4" baseType="variant">
      <vt:variant>
        <vt:lpstr>Motyw</vt:lpstr>
      </vt:variant>
      <vt:variant>
        <vt:i4>1</vt:i4>
      </vt:variant>
      <vt:variant>
        <vt:lpstr>Tytuły slajdów</vt:lpstr>
      </vt:variant>
      <vt:variant>
        <vt:i4>6</vt:i4>
      </vt:variant>
    </vt:vector>
  </HeadingPairs>
  <TitlesOfParts>
    <vt:vector size="7" baseType="lpstr">
      <vt:lpstr>Austin</vt:lpstr>
      <vt:lpstr>Obszar Natura 2000 Skarbem Regionu </vt:lpstr>
      <vt:lpstr>Bobolickie Jeziora Lobeliowe </vt:lpstr>
      <vt:lpstr>W czterech zbiornikach występuje elisma wodna - roślina zagrożona w Polsce wyginięciem. Oprócz wymienionych jezior ważnymi siedliskami dla Europy są także kwaśne buczyny, które pokrywają prawie ½ terenu. Rezerwat Buczyna porastają bulki 120-150 letnie. Poza tym można tu spotkać torfowiska. Na szczególną uwagę zasługują torfowiska wysokie, należące do siedlisk przyrodniczych o priorytetowym znaczeniu dla Europy. Szczególnie interesujący jest kompleks torfowisk wysokich koło Drzewian, są to torfowiska żywe. Niedaleko wsi Porost można obejrzeć specyficzne dla tego regionu torfowiska kotłowe. Ponadto obszar obejmuje torfowiska mszarne z wrzoścem bagiennym, torfowiska przejściowe, brzeziny bagienne, suche wrzosowiska oraz liczne torfowiska mszarne zdolne do regeneracji. Podsumowując na tym obszarze mamy różnorodność siedlisk chronionych, ponieważ występuje ich tu aż 15.  </vt:lpstr>
      <vt:lpstr>Ostoja usytuowana jest pomiędzy dwoma miejscowościami leżącymi na trasie z Koszalina do Bydgoszczy - Bobolice i Biały Bór. Do centrum ostoi z Bobolic dotrzemy, jadąc samochodem drogą 25, w stronę Białego Boru. Główna baza noclegowa i gastronomiczna znajduje się w Bobolicach i Białym Borze, gdzie można skorzystać głównie z gospodarstw agroturystycznych i domków letniskowych..  </vt:lpstr>
      <vt:lpstr>Zagrożenia:  Do głównych zagrożeń obszaru należy: eutrofizacja zbiorników lobeliowych wywołana dopływem biogenów z zagospodarowania turystycznego jeziora oraz z okolicznych pól; humizacja zbiorników lobeliowych poprzez dostawanie się do jezior związków humusowych z odwadnianych torfowisk; funkcjonowanie starego systemu melioracyjnego, za pomocą którego wciąż odwadnianych jest wiele mokradeł; próby zarybiania, niewłaściwa gospodarka wodno-ściekowa w miejscach wypoczynkowych, szczególnie nad jeziorami Chlewe Wielkie i Pniewo.  </vt:lpstr>
      <vt:lpstr>Ewa  Redzimska    klasa III C Gimnazjum imienia Agaty Mróz – Olszewskiej w Bobolicach  w Prezentacji wykorzystano zdjęcia za zgodą autora –J.Koczkodaj (Prezes Towarzystwa Ekologiczo-Kulturalnego w Bobolicach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Obszar Natura 2000 Skarbem Regionu</dc:title>
  <dc:creator>JarekB</dc:creator>
  <cp:lastModifiedBy>JarekB</cp:lastModifiedBy>
  <cp:revision>8</cp:revision>
  <dcterms:created xsi:type="dcterms:W3CDTF">2012-01-14T13:43:45Z</dcterms:created>
  <dcterms:modified xsi:type="dcterms:W3CDTF">2012-01-14T15:11:10Z</dcterms:modified>
</cp:coreProperties>
</file>