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65" r:id="rId4"/>
    <p:sldId id="264" r:id="rId5"/>
    <p:sldId id="259" r:id="rId6"/>
    <p:sldId id="260" r:id="rId7"/>
    <p:sldId id="266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  <a:srgbClr val="663300"/>
    <a:srgbClr val="0076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2012-01-13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2012-01-13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wipe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group.info/" TargetMode="External"/><Relationship Id="rId2" Type="http://schemas.openxmlformats.org/officeDocument/2006/relationships/hyperlink" Target="http://natura2000.org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ielonewrota.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5387975"/>
            <a:ext cx="7772400" cy="1470025"/>
          </a:xfrm>
        </p:spPr>
        <p:txBody>
          <a:bodyPr/>
          <a:lstStyle/>
          <a:p>
            <a:pPr algn="ctr"/>
            <a:r>
              <a:rPr lang="pl-PL" dirty="0" smtClean="0"/>
              <a:t>Bagienna Dolina Narwi</a:t>
            </a:r>
            <a:endParaRPr lang="pl-PL" dirty="0"/>
          </a:p>
        </p:txBody>
      </p:sp>
      <p:pic>
        <p:nvPicPr>
          <p:cNvPr id="5" name="Obraz 4" descr="30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98038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 advTm="4328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ogo_natura2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2844788" cy="245716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42852"/>
            <a:ext cx="8572560" cy="100013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bg1"/>
                </a:solidFill>
              </a:rPr>
              <a:t>Bagienna Dolina Narwi jest to obszar chroniony programem Natura 2000 w województwie podlaskim.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DSC_1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40968"/>
            <a:ext cx="4630796" cy="3473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2843808" y="1628800"/>
            <a:ext cx="5786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7635"/>
                </a:solidFill>
                <a:latin typeface="Impact" pitchFamily="34" charset="0"/>
                <a:cs typeface="Aharoni" pitchFamily="2" charset="-79"/>
              </a:rPr>
              <a:t>Dolina Narwi zajęta jest w dużej mierze przez tereny okresowo lub stale zabagnione, podtopione lub pokryte warstwą wody.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51520" y="47251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>
                <a:solidFill>
                  <a:srgbClr val="663300"/>
                </a:solidFill>
                <a:latin typeface="Impact" pitchFamily="34" charset="0"/>
              </a:rPr>
              <a:t>Natura 2000  jest to program utworzenia w krajach Unii Europejskiej wspólnego systemu  obszarów objętych ochroną przyrody.</a:t>
            </a:r>
            <a:endParaRPr lang="pl-PL" sz="2400" dirty="0">
              <a:solidFill>
                <a:srgbClr val="6633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Tm="17422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00562" y="2928934"/>
            <a:ext cx="4643438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b="1" i="1" dirty="0" smtClean="0">
                <a:solidFill>
                  <a:srgbClr val="0070C0"/>
                </a:solidFill>
              </a:rPr>
              <a:t>Na terenach Bagiennej Doliny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rgbClr val="0070C0"/>
                </a:solidFill>
              </a:rPr>
              <a:t>Narwi w celu ochrony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rgbClr val="0070C0"/>
                </a:solidFill>
              </a:rPr>
              <a:t>bezcennych walorów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rgbClr val="0070C0"/>
                </a:solidFill>
              </a:rPr>
              <a:t>przyrodniczych utworzono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rgbClr val="0070C0"/>
                </a:solidFill>
              </a:rPr>
              <a:t>Narwiański Park Narodowy.</a:t>
            </a:r>
            <a:endParaRPr lang="pl-PL" sz="2400" b="1" i="1" dirty="0">
              <a:solidFill>
                <a:srgbClr val="0070C0"/>
              </a:solidFill>
            </a:endParaRPr>
          </a:p>
        </p:txBody>
      </p:sp>
      <p:pic>
        <p:nvPicPr>
          <p:cNvPr id="4" name="Obraz 3" descr="narwianski-park-narodowy-ochrona-srodowis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0"/>
            <a:ext cx="2430012" cy="2430012"/>
          </a:xfrm>
          <a:prstGeom prst="rect">
            <a:avLst/>
          </a:prstGeom>
        </p:spPr>
      </p:pic>
      <p:pic>
        <p:nvPicPr>
          <p:cNvPr id="7" name="Obraz 6" descr="map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4155630" cy="4472771"/>
          </a:xfrm>
          <a:prstGeom prst="rect">
            <a:avLst/>
          </a:prstGeom>
        </p:spPr>
      </p:pic>
    </p:spTree>
  </p:cSld>
  <p:clrMapOvr>
    <a:masterClrMapping/>
  </p:clrMapOvr>
  <p:transition spd="slow" advTm="6625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DSC_2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4089800"/>
            <a:ext cx="2428860" cy="18216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285720" y="285728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" pitchFamily="18" charset="0"/>
                <a:cs typeface="Arial" pitchFamily="34" charset="0"/>
              </a:rPr>
              <a:t>Narwiański Park Narodowy bez wahania można nazwać perełką na skalę europejską. Obejmuje on bagienną dolinę Narwi w jej górnym biegu, regularnie zalewanych dolin rzecznych. </a:t>
            </a:r>
            <a:endParaRPr lang="pl-PL" b="1" i="1" dirty="0">
              <a:solidFill>
                <a:schemeClr val="accent3">
                  <a:lumMod val="40000"/>
                  <a:lumOff val="60000"/>
                </a:schemeClr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4500570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ngsuh" pitchFamily="18" charset="-127"/>
                <a:cs typeface="Aharoni" pitchFamily="2" charset="-79"/>
              </a:rPr>
              <a:t>Gatunki objęte ochroną ścisłą, m.in.:</a:t>
            </a:r>
          </a:p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ngsuh" pitchFamily="18" charset="-127"/>
                <a:cs typeface="Aharoni" pitchFamily="2" charset="-79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ngsuh" pitchFamily="18" charset="-127"/>
                <a:cs typeface="Aharoni" pitchFamily="2" charset="-79"/>
              </a:rPr>
            </a:br>
            <a:r>
              <a:rPr lang="pl-PL" dirty="0" smtClean="0">
                <a:solidFill>
                  <a:srgbClr val="00B050"/>
                </a:solidFill>
                <a:latin typeface="Century" pitchFamily="18" charset="0"/>
                <a:ea typeface="Gungsuh" pitchFamily="18" charset="-127"/>
                <a:cs typeface="Arial" pitchFamily="34" charset="0"/>
              </a:rPr>
              <a:t>grążel żółty, grzybienie białe, kosaciec syberyjski, mieczyk dachówkowaty, goryczka wąskolistna, goździk pyszny, rosiczka okrągłolistna, wielosił błękitny, orlik .</a:t>
            </a:r>
            <a:endParaRPr lang="pl-PL" dirty="0">
              <a:solidFill>
                <a:srgbClr val="00B050"/>
              </a:solidFill>
              <a:latin typeface="Century" pitchFamily="18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71538" y="335756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  <a:latin typeface="Century" pitchFamily="18" charset="0"/>
              </a:rPr>
              <a:t>Ze względu na swoje wyjątkowe walory przyrodnicze dolina rzeki </a:t>
            </a:r>
            <a:r>
              <a:rPr lang="pl-PL" dirty="0" smtClean="0">
                <a:solidFill>
                  <a:srgbClr val="00B050"/>
                </a:solidFill>
                <a:latin typeface="Century" pitchFamily="18" charset="0"/>
              </a:rPr>
              <a:t>Narwi </a:t>
            </a:r>
            <a:r>
              <a:rPr lang="pl-PL" dirty="0" smtClean="0">
                <a:solidFill>
                  <a:srgbClr val="00B050"/>
                </a:solidFill>
                <a:latin typeface="Century" pitchFamily="18" charset="0"/>
              </a:rPr>
              <a:t>często nazywana jest </a:t>
            </a:r>
            <a:r>
              <a:rPr lang="pl-PL" b="1" dirty="0" smtClean="0">
                <a:solidFill>
                  <a:srgbClr val="00B050"/>
                </a:solidFill>
                <a:latin typeface="Century" pitchFamily="18" charset="0"/>
              </a:rPr>
              <a:t>Polską Amazonią</a:t>
            </a:r>
            <a:r>
              <a:rPr lang="pl-PL" dirty="0" smtClean="0">
                <a:solidFill>
                  <a:srgbClr val="00B050"/>
                </a:solidFill>
                <a:latin typeface="Century" pitchFamily="18" charset="0"/>
              </a:rPr>
              <a:t>. </a:t>
            </a:r>
            <a:endParaRPr lang="pl-PL" dirty="0">
              <a:solidFill>
                <a:srgbClr val="00B050"/>
              </a:solidFill>
              <a:latin typeface="Century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71472" y="1643050"/>
            <a:ext cx="8143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  <a:latin typeface="Arial Black" pitchFamily="34" charset="0"/>
              </a:rPr>
              <a:t>Walory przyrodnicze: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>
                <a:solidFill>
                  <a:srgbClr val="FF0066"/>
                </a:solidFill>
                <a:latin typeface="Century" pitchFamily="18" charset="0"/>
              </a:rPr>
              <a:t>Najważniejszym walorem przyrodniczym jest unikatowy charakter rzeki, która została zakwalifikowana do systemu rzek </a:t>
            </a:r>
            <a:r>
              <a:rPr lang="pl-PL" dirty="0" err="1" smtClean="0">
                <a:solidFill>
                  <a:srgbClr val="FF0066"/>
                </a:solidFill>
                <a:latin typeface="Century" pitchFamily="18" charset="0"/>
              </a:rPr>
              <a:t>anastomozujących</a:t>
            </a:r>
            <a:r>
              <a:rPr lang="pl-PL" dirty="0" smtClean="0">
                <a:solidFill>
                  <a:srgbClr val="FF0066"/>
                </a:solidFill>
                <a:latin typeface="Century" pitchFamily="18" charset="0"/>
              </a:rPr>
              <a:t>. Narew w granicach Parku płynie wieloma korytami, które rozdzielając się i łącząc tworzą nieregularną, skomplikowaną sieć. </a:t>
            </a:r>
            <a:endParaRPr lang="pl-PL" dirty="0">
              <a:solidFill>
                <a:srgbClr val="FF0066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slow" advTm="36266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jka\AppData\Local\Microsoft\Windows\Temporary Internet Files\Content.IE5\HYI26H9C\MC9003523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214950"/>
            <a:ext cx="2660906" cy="1474286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71612"/>
            <a:ext cx="8329642" cy="4686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/>
              <a:t>W tym obszarze znajdują się liczne zabytki i atrakcje, m.in.: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>
                <a:solidFill>
                  <a:schemeClr val="accent4">
                    <a:lumMod val="75000"/>
                  </a:schemeClr>
                </a:solidFill>
              </a:rPr>
              <a:t>- Muzeum Przyrody w Drozdowie,</a:t>
            </a:r>
          </a:p>
          <a:p>
            <a:pPr>
              <a:buNone/>
            </a:pPr>
            <a:r>
              <a:rPr lang="pl-PL" sz="2000" dirty="0" smtClean="0">
                <a:solidFill>
                  <a:schemeClr val="accent4">
                    <a:lumMod val="75000"/>
                  </a:schemeClr>
                </a:solidFill>
              </a:rPr>
              <a:t>-Forty w Piątnicy,</a:t>
            </a:r>
          </a:p>
          <a:p>
            <a:pPr>
              <a:buNone/>
            </a:pPr>
            <a:r>
              <a:rPr lang="pl-PL" sz="2000" dirty="0" smtClean="0">
                <a:solidFill>
                  <a:schemeClr val="accent4">
                    <a:lumMod val="75000"/>
                  </a:schemeClr>
                </a:solidFill>
              </a:rPr>
              <a:t>-kościół murowany w Puchałach, </a:t>
            </a:r>
          </a:p>
          <a:p>
            <a:pPr>
              <a:buNone/>
            </a:pPr>
            <a:r>
              <a:rPr lang="pl-PL" sz="2000" dirty="0" smtClean="0">
                <a:solidFill>
                  <a:schemeClr val="accent4">
                    <a:lumMod val="75000"/>
                  </a:schemeClr>
                </a:solidFill>
              </a:rPr>
              <a:t>-cmentarz rzymskokatolicki „stary” – nieczynny w Puchałach,</a:t>
            </a:r>
          </a:p>
          <a:p>
            <a:pPr>
              <a:buNone/>
            </a:pPr>
            <a:r>
              <a:rPr lang="pl-PL" sz="2000" dirty="0" smtClean="0">
                <a:solidFill>
                  <a:schemeClr val="accent4">
                    <a:lumMod val="75000"/>
                  </a:schemeClr>
                </a:solidFill>
              </a:rPr>
              <a:t>-młyn wodny i cmentarz z I wojny światowej w miejscowości Gać,</a:t>
            </a:r>
          </a:p>
          <a:p>
            <a:pPr>
              <a:buNone/>
            </a:pPr>
            <a:r>
              <a:rPr lang="pl-PL" sz="2000" dirty="0" smtClean="0">
                <a:solidFill>
                  <a:schemeClr val="accent4">
                    <a:lumMod val="75000"/>
                  </a:schemeClr>
                </a:solidFill>
              </a:rPr>
              <a:t>- ruiny schronu obronnego z 1939 r. w Krzewie.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</a:p>
          <a:p>
            <a:pPr>
              <a:buNone/>
            </a:pPr>
            <a:r>
              <a:rPr lang="pl-PL" sz="2000" dirty="0" smtClean="0"/>
              <a:t>Płynąca wieloma korytami rzeka Narew tworzy unikalne krajobrazy</a:t>
            </a:r>
          </a:p>
          <a:p>
            <a:pPr>
              <a:buNone/>
            </a:pPr>
            <a:r>
              <a:rPr lang="pl-PL" sz="2000" dirty="0" smtClean="0"/>
              <a:t>nazywane „Polską Amazonią”. Sama Narew, jej rozlewiska oraz duża ilość jej</a:t>
            </a:r>
          </a:p>
          <a:p>
            <a:pPr>
              <a:buNone/>
            </a:pPr>
            <a:r>
              <a:rPr lang="pl-PL" sz="2000" dirty="0" smtClean="0"/>
              <a:t>starorzeczy stanowią wymarzone miejsce do uprawiania turystyki, a</a:t>
            </a:r>
          </a:p>
          <a:p>
            <a:pPr>
              <a:buNone/>
            </a:pPr>
            <a:r>
              <a:rPr lang="pl-PL" sz="2000" dirty="0" smtClean="0"/>
              <a:t>szczególnie kajakowej. 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endParaRPr lang="pl-PL" sz="20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714348" y="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FF00"/>
                </a:solidFill>
                <a:latin typeface="Arial Black" pitchFamily="34" charset="0"/>
              </a:rPr>
              <a:t>WALORY TURYSTYCZNE DOLINY NARWI:</a:t>
            </a:r>
            <a:endParaRPr lang="pl-PL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2464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0"/>
            <a:ext cx="6858048" cy="135729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Adobe Garamond Pro Bold" pitchFamily="18" charset="0"/>
              </a:rPr>
              <a:t>Żyje tu między innymi bóbr, lis, kuna, borsuk, wydra, łoś, sarna, piżmak, jeleń. </a:t>
            </a:r>
            <a:endParaRPr lang="pl-PL" dirty="0">
              <a:solidFill>
                <a:schemeClr val="accent2">
                  <a:lumMod val="75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10" name="Obraz 9" descr="DSC_6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168352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DSC_6338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0850" y="1340768"/>
            <a:ext cx="6323150" cy="473700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Obraz 4" descr="DSC_2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3995936" cy="2996952"/>
          </a:xfrm>
          <a:prstGeom prst="hear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44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501443"/>
            <a:ext cx="3134719" cy="235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5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Wykorzystane </a:t>
            </a:r>
            <a:r>
              <a:rPr lang="pl-PL" sz="2000" dirty="0" smtClean="0"/>
              <a:t>zdjęcia wykonał: Lech </a:t>
            </a:r>
            <a:r>
              <a:rPr lang="pl-PL" sz="2000" dirty="0" err="1" smtClean="0"/>
              <a:t>Korput</a:t>
            </a:r>
            <a:r>
              <a:rPr lang="pl-PL" sz="2000" dirty="0" smtClean="0"/>
              <a:t>.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Inne:</a:t>
            </a:r>
          </a:p>
          <a:p>
            <a:pPr>
              <a:buNone/>
            </a:pPr>
            <a:r>
              <a:rPr lang="pl-PL" sz="1800" dirty="0" smtClean="0">
                <a:hlinkClick r:id="rId2"/>
              </a:rPr>
              <a:t>http://natura2000.org.pl</a:t>
            </a: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>
                <a:hlinkClick r:id="rId3"/>
              </a:rPr>
              <a:t>http://www.ekogroup.info</a:t>
            </a: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>
                <a:hlinkClick r:id="rId4"/>
              </a:rPr>
              <a:t>http://www.zielonewrota.pl</a:t>
            </a:r>
            <a:endParaRPr lang="pl-PL" sz="1800" dirty="0" smtClean="0"/>
          </a:p>
          <a:p>
            <a:pPr>
              <a:buNone/>
            </a:pPr>
            <a:r>
              <a:rPr lang="pl-PL" sz="2000" dirty="0" smtClean="0"/>
              <a:t>„BRAMA NA BAGNA” przewodnik.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Wykonała: Natalia Ostaszewska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6500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rgbClr val="FFFF00"/>
                </a:solidFill>
                <a:latin typeface="Arial Black" pitchFamily="34" charset="0"/>
              </a:rPr>
              <a:t>Bibliografia:</a:t>
            </a:r>
            <a:endParaRPr lang="pl-PL" sz="5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7828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389</TotalTime>
  <Words>265</Words>
  <Application>Microsoft Office PowerPoint</Application>
  <PresentationFormat>Pokaz na ekranie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Moduł</vt:lpstr>
      <vt:lpstr>Bagienna Dolina Narwi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Bagienna Dolina Narwi</dc:title>
  <dc:creator>natalijka</dc:creator>
  <cp:lastModifiedBy>student405c</cp:lastModifiedBy>
  <cp:revision>44</cp:revision>
  <dcterms:created xsi:type="dcterms:W3CDTF">2012-01-09T18:25:22Z</dcterms:created>
  <dcterms:modified xsi:type="dcterms:W3CDTF">2012-01-13T11:00:49Z</dcterms:modified>
</cp:coreProperties>
</file>